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7"/>
  </p:sldMasterIdLst>
  <p:notesMasterIdLst>
    <p:notesMasterId r:id="rId27"/>
  </p:notesMasterIdLst>
  <p:sldIdLst>
    <p:sldId id="286" r:id="rId18"/>
    <p:sldId id="287" r:id="rId19"/>
    <p:sldId id="259" r:id="rId20"/>
    <p:sldId id="291" r:id="rId21"/>
    <p:sldId id="288" r:id="rId22"/>
    <p:sldId id="289" r:id="rId23"/>
    <p:sldId id="292" r:id="rId24"/>
    <p:sldId id="290"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975" autoAdjust="0"/>
  </p:normalViewPr>
  <p:slideViewPr>
    <p:cSldViewPr snapToGrid="0">
      <p:cViewPr varScale="1">
        <p:scale>
          <a:sx n="89" d="100"/>
          <a:sy n="89"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9CD08-B37C-40AD-8FD6-09C43E9F8B15}" type="datetimeFigureOut">
              <a:rPr lang="en-AU" smtClean="0"/>
              <a:t>11/04/2019</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130F4-6BF9-4C2C-B0FE-ABD2ED170909}" type="slidenum">
              <a:rPr lang="en-AU" smtClean="0"/>
              <a:t>‹#›</a:t>
            </a:fld>
            <a:endParaRPr lang="en-AU" dirty="0"/>
          </a:p>
        </p:txBody>
      </p:sp>
    </p:spTree>
    <p:extLst>
      <p:ext uri="{BB962C8B-B14F-4D97-AF65-F5344CB8AC3E}">
        <p14:creationId xmlns:p14="http://schemas.microsoft.com/office/powerpoint/2010/main" val="97842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Conditional Branching notes – each link goes to a different slide.</a:t>
            </a:r>
          </a:p>
          <a:p>
            <a:r>
              <a:rPr lang="en-AU" dirty="0"/>
              <a:t>Font has been </a:t>
            </a:r>
            <a:r>
              <a:rPr lang="en-AU" dirty="0" err="1"/>
              <a:t>colored</a:t>
            </a:r>
            <a:r>
              <a:rPr lang="en-AU" dirty="0"/>
              <a:t> black to hide the ‘clicked’ state of the link and to unify the design.</a:t>
            </a:r>
          </a:p>
        </p:txBody>
      </p:sp>
      <p:sp>
        <p:nvSpPr>
          <p:cNvPr id="4" name="Slide Number Placeholder 3"/>
          <p:cNvSpPr>
            <a:spLocks noGrp="1"/>
          </p:cNvSpPr>
          <p:nvPr>
            <p:ph type="sldNum" sz="quarter" idx="5"/>
          </p:nvPr>
        </p:nvSpPr>
        <p:spPr/>
        <p:txBody>
          <a:bodyPr/>
          <a:lstStyle/>
          <a:p>
            <a:fld id="{F24130F4-6BF9-4C2C-B0FE-ABD2ED170909}" type="slidenum">
              <a:rPr lang="en-AU" smtClean="0"/>
              <a:t>3</a:t>
            </a:fld>
            <a:endParaRPr lang="en-AU" dirty="0"/>
          </a:p>
        </p:txBody>
      </p:sp>
    </p:spTree>
    <p:extLst>
      <p:ext uri="{BB962C8B-B14F-4D97-AF65-F5344CB8AC3E}">
        <p14:creationId xmlns:p14="http://schemas.microsoft.com/office/powerpoint/2010/main" val="48943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Each link takes you to a different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Font has been </a:t>
            </a:r>
            <a:r>
              <a:rPr lang="en-AU" dirty="0" err="1"/>
              <a:t>colored</a:t>
            </a:r>
            <a:r>
              <a:rPr lang="en-AU" dirty="0"/>
              <a:t> black to hide the ‘clicked’ state of the link and to unify the design.</a:t>
            </a:r>
          </a:p>
        </p:txBody>
      </p:sp>
      <p:sp>
        <p:nvSpPr>
          <p:cNvPr id="4" name="Slide Number Placeholder 3"/>
          <p:cNvSpPr>
            <a:spLocks noGrp="1"/>
          </p:cNvSpPr>
          <p:nvPr>
            <p:ph type="sldNum" sz="quarter" idx="5"/>
          </p:nvPr>
        </p:nvSpPr>
        <p:spPr/>
        <p:txBody>
          <a:bodyPr/>
          <a:lstStyle/>
          <a:p>
            <a:fld id="{F24130F4-6BF9-4C2C-B0FE-ABD2ED170909}" type="slidenum">
              <a:rPr lang="en-AU" smtClean="0"/>
              <a:t>4</a:t>
            </a:fld>
            <a:endParaRPr lang="en-AU" dirty="0"/>
          </a:p>
        </p:txBody>
      </p:sp>
    </p:spTree>
    <p:extLst>
      <p:ext uri="{BB962C8B-B14F-4D97-AF65-F5344CB8AC3E}">
        <p14:creationId xmlns:p14="http://schemas.microsoft.com/office/powerpoint/2010/main" val="252299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Slide Name : Standard Question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Font has been </a:t>
            </a:r>
            <a:r>
              <a:rPr lang="en-AU" dirty="0" err="1"/>
              <a:t>colored</a:t>
            </a:r>
            <a:r>
              <a:rPr lang="en-AU" dirty="0"/>
              <a:t> black to hide the ‘clicked’ state of the link and to unify the design.</a:t>
            </a:r>
          </a:p>
        </p:txBody>
      </p:sp>
      <p:sp>
        <p:nvSpPr>
          <p:cNvPr id="4" name="Slide Number Placeholder 3"/>
          <p:cNvSpPr>
            <a:spLocks noGrp="1"/>
          </p:cNvSpPr>
          <p:nvPr>
            <p:ph type="sldNum" sz="quarter" idx="5"/>
          </p:nvPr>
        </p:nvSpPr>
        <p:spPr/>
        <p:txBody>
          <a:bodyPr/>
          <a:lstStyle/>
          <a:p>
            <a:fld id="{F24130F4-6BF9-4C2C-B0FE-ABD2ED170909}" type="slidenum">
              <a:rPr lang="en-AU" smtClean="0"/>
              <a:t>5</a:t>
            </a:fld>
            <a:endParaRPr lang="en-AU" dirty="0"/>
          </a:p>
        </p:txBody>
      </p:sp>
    </p:spTree>
    <p:extLst>
      <p:ext uri="{BB962C8B-B14F-4D97-AF65-F5344CB8AC3E}">
        <p14:creationId xmlns:p14="http://schemas.microsoft.com/office/powerpoint/2010/main" val="3715400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nchor="ctr"/>
          <a:lstStyle>
            <a:lvl1pPr algn="ctr">
              <a:defRPr sz="6000" cap="all" baseline="0">
                <a:solidFill>
                  <a:srgbClr val="FC8602"/>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524000" y="2403429"/>
            <a:ext cx="9144000" cy="1655762"/>
          </a:xfrm>
        </p:spPr>
        <p:txBody>
          <a:bodyPr/>
          <a:lstStyle>
            <a:lvl1pPr marL="0" indent="0" algn="ctr">
              <a:buNone/>
              <a:defRPr sz="2400" cap="sm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35C05DE-9E67-4281-8781-212A0ABADB60}" type="slidenum">
              <a:rPr lang="en-AU" smtClean="0"/>
              <a:t>‹#›</a:t>
            </a:fld>
            <a:endParaRPr lang="en-AU"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319" y="4935237"/>
            <a:ext cx="4777051" cy="1922763"/>
          </a:xfrm>
          <a:prstGeom prst="rect">
            <a:avLst/>
          </a:prstGeom>
        </p:spPr>
      </p:pic>
    </p:spTree>
    <p:extLst>
      <p:ext uri="{BB962C8B-B14F-4D97-AF65-F5344CB8AC3E}">
        <p14:creationId xmlns:p14="http://schemas.microsoft.com/office/powerpoint/2010/main" val="10345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35C05DE-9E67-4281-8781-212A0ABADB60}" type="slidenum">
              <a:rPr lang="en-AU" smtClean="0"/>
              <a:t>‹#›</a:t>
            </a:fld>
            <a:endParaRPr lang="en-AU" dirty="0"/>
          </a:p>
        </p:txBody>
      </p:sp>
    </p:spTree>
    <p:extLst>
      <p:ext uri="{BB962C8B-B14F-4D97-AF65-F5344CB8AC3E}">
        <p14:creationId xmlns:p14="http://schemas.microsoft.com/office/powerpoint/2010/main" val="52187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35C05DE-9E67-4281-8781-212A0ABADB60}" type="slidenum">
              <a:rPr lang="en-AU" smtClean="0"/>
              <a:t>‹#›</a:t>
            </a:fld>
            <a:endParaRPr lang="en-AU" dirty="0"/>
          </a:p>
        </p:txBody>
      </p:sp>
    </p:spTree>
    <p:extLst>
      <p:ext uri="{BB962C8B-B14F-4D97-AF65-F5344CB8AC3E}">
        <p14:creationId xmlns:p14="http://schemas.microsoft.com/office/powerpoint/2010/main" val="1770044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35C05DE-9E67-4281-8781-212A0ABADB60}" type="slidenum">
              <a:rPr lang="en-AU" smtClean="0"/>
              <a:t>‹#›</a:t>
            </a:fld>
            <a:endParaRPr lang="en-AU" dirty="0"/>
          </a:p>
        </p:txBody>
      </p:sp>
    </p:spTree>
    <p:extLst>
      <p:ext uri="{BB962C8B-B14F-4D97-AF65-F5344CB8AC3E}">
        <p14:creationId xmlns:p14="http://schemas.microsoft.com/office/powerpoint/2010/main" val="371289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solidFill>
                  <a:srgbClr val="3671A0"/>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35C05DE-9E67-4281-8781-212A0ABADB60}" type="slidenum">
              <a:rPr lang="en-AU" smtClean="0"/>
              <a:t>‹#›</a:t>
            </a:fld>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2499" y="5313986"/>
            <a:ext cx="2609501" cy="1050324"/>
          </a:xfrm>
          <a:prstGeom prst="rect">
            <a:avLst/>
          </a:prstGeom>
        </p:spPr>
      </p:pic>
    </p:spTree>
    <p:extLst>
      <p:ext uri="{BB962C8B-B14F-4D97-AF65-F5344CB8AC3E}">
        <p14:creationId xmlns:p14="http://schemas.microsoft.com/office/powerpoint/2010/main" val="130758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Tex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400" kern="1200" cap="small" baseline="0" dirty="0">
                <a:solidFill>
                  <a:srgbClr val="3671A0"/>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35C05DE-9E67-4281-8781-212A0ABADB60}" type="slidenum">
              <a:rPr lang="en-AU" smtClean="0"/>
              <a:t>‹#›</a:t>
            </a:fld>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1250" y="5807676"/>
            <a:ext cx="2609501" cy="1050324"/>
          </a:xfrm>
          <a:prstGeom prst="rect">
            <a:avLst/>
          </a:prstGeom>
        </p:spPr>
      </p:pic>
    </p:spTree>
    <p:extLst>
      <p:ext uri="{BB962C8B-B14F-4D97-AF65-F5344CB8AC3E}">
        <p14:creationId xmlns:p14="http://schemas.microsoft.com/office/powerpoint/2010/main" val="255749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35C05DE-9E67-4281-8781-212A0ABADB60}" type="slidenum">
              <a:rPr lang="en-AU" smtClean="0"/>
              <a:t>‹#›</a:t>
            </a:fld>
            <a:endParaRPr lang="en-AU" dirty="0"/>
          </a:p>
        </p:txBody>
      </p:sp>
    </p:spTree>
    <p:extLst>
      <p:ext uri="{BB962C8B-B14F-4D97-AF65-F5344CB8AC3E}">
        <p14:creationId xmlns:p14="http://schemas.microsoft.com/office/powerpoint/2010/main" val="229584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35C05DE-9E67-4281-8781-212A0ABADB60}" type="slidenum">
              <a:rPr lang="en-AU" smtClean="0"/>
              <a:t>‹#›</a:t>
            </a:fld>
            <a:endParaRPr lang="en-AU" dirty="0"/>
          </a:p>
        </p:txBody>
      </p:sp>
    </p:spTree>
    <p:extLst>
      <p:ext uri="{BB962C8B-B14F-4D97-AF65-F5344CB8AC3E}">
        <p14:creationId xmlns:p14="http://schemas.microsoft.com/office/powerpoint/2010/main" val="202548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235C05DE-9E67-4281-8781-212A0ABADB60}" type="slidenum">
              <a:rPr lang="en-AU" smtClean="0"/>
              <a:t>‹#›</a:t>
            </a:fld>
            <a:endParaRPr lang="en-AU" dirty="0"/>
          </a:p>
        </p:txBody>
      </p:sp>
    </p:spTree>
    <p:extLst>
      <p:ext uri="{BB962C8B-B14F-4D97-AF65-F5344CB8AC3E}">
        <p14:creationId xmlns:p14="http://schemas.microsoft.com/office/powerpoint/2010/main" val="164046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235C05DE-9E67-4281-8781-212A0ABADB60}" type="slidenum">
              <a:rPr lang="en-AU" smtClean="0"/>
              <a:t>‹#›</a:t>
            </a:fld>
            <a:endParaRPr lang="en-AU" dirty="0"/>
          </a:p>
        </p:txBody>
      </p:sp>
    </p:spTree>
    <p:extLst>
      <p:ext uri="{BB962C8B-B14F-4D97-AF65-F5344CB8AC3E}">
        <p14:creationId xmlns:p14="http://schemas.microsoft.com/office/powerpoint/2010/main" val="134797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235C05DE-9E67-4281-8781-212A0ABADB60}" type="slidenum">
              <a:rPr lang="en-AU" smtClean="0"/>
              <a:t>‹#›</a:t>
            </a:fld>
            <a:endParaRPr lang="en-AU" dirty="0"/>
          </a:p>
        </p:txBody>
      </p:sp>
    </p:spTree>
    <p:extLst>
      <p:ext uri="{BB962C8B-B14F-4D97-AF65-F5344CB8AC3E}">
        <p14:creationId xmlns:p14="http://schemas.microsoft.com/office/powerpoint/2010/main" val="244542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98E4A8-9B00-478C-AB20-4D480EC5D6D5}" type="datetimeFigureOut">
              <a:rPr lang="en-AU" smtClean="0"/>
              <a:t>11/04/2019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35C05DE-9E67-4281-8781-212A0ABADB60}" type="slidenum">
              <a:rPr lang="en-AU" smtClean="0"/>
              <a:t>‹#›</a:t>
            </a:fld>
            <a:endParaRPr lang="en-AU" dirty="0"/>
          </a:p>
        </p:txBody>
      </p:sp>
    </p:spTree>
    <p:extLst>
      <p:ext uri="{BB962C8B-B14F-4D97-AF65-F5344CB8AC3E}">
        <p14:creationId xmlns:p14="http://schemas.microsoft.com/office/powerpoint/2010/main" val="64734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8E4A8-9B00-478C-AB20-4D480EC5D6D5}" type="datetimeFigureOut">
              <a:rPr lang="en-AU" smtClean="0"/>
              <a:t>11/04/2019</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C05DE-9E67-4281-8781-212A0ABADB60}" type="slidenum">
              <a:rPr lang="en-AU" smtClean="0"/>
              <a:t>‹#›</a:t>
            </a:fld>
            <a:endParaRPr lang="en-AU" dirty="0"/>
          </a:p>
        </p:txBody>
      </p:sp>
    </p:spTree>
    <p:extLst>
      <p:ext uri="{BB962C8B-B14F-4D97-AF65-F5344CB8AC3E}">
        <p14:creationId xmlns:p14="http://schemas.microsoft.com/office/powerpoint/2010/main" val="25398193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slide" Target="slide9.xml"/><Relationship Id="rId5" Type="http://schemas.openxmlformats.org/officeDocument/2006/relationships/slide" Target="slide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88E2-CE42-4CB7-9ACF-027912A55D9E}"/>
              </a:ext>
            </a:extLst>
          </p:cNvPr>
          <p:cNvSpPr>
            <a:spLocks noGrp="1"/>
          </p:cNvSpPr>
          <p:nvPr>
            <p:ph type="ctrTitle"/>
          </p:nvPr>
        </p:nvSpPr>
        <p:spPr/>
        <p:txBody>
          <a:bodyPr/>
          <a:lstStyle/>
          <a:p>
            <a:r>
              <a:rPr lang="en-US" dirty="0"/>
              <a:t>Conditional Branching</a:t>
            </a:r>
          </a:p>
        </p:txBody>
      </p:sp>
      <p:sp>
        <p:nvSpPr>
          <p:cNvPr id="3" name="Subtitle 2">
            <a:extLst>
              <a:ext uri="{FF2B5EF4-FFF2-40B4-BE49-F238E27FC236}">
                <a16:creationId xmlns:a16="http://schemas.microsoft.com/office/drawing/2014/main" id="{331DBCC1-52E6-4103-84D5-2608857F4A37}"/>
              </a:ext>
            </a:extLst>
          </p:cNvPr>
          <p:cNvSpPr>
            <a:spLocks noGrp="1"/>
          </p:cNvSpPr>
          <p:nvPr>
            <p:ph type="subTitle" idx="1"/>
          </p:nvPr>
        </p:nvSpPr>
        <p:spPr/>
        <p:txBody>
          <a:bodyPr/>
          <a:lstStyle/>
          <a:p>
            <a:r>
              <a:rPr lang="en-US" dirty="0"/>
              <a:t>How to manually control conditional branching from each slide</a:t>
            </a:r>
          </a:p>
        </p:txBody>
      </p:sp>
    </p:spTree>
    <p:extLst>
      <p:ext uri="{BB962C8B-B14F-4D97-AF65-F5344CB8AC3E}">
        <p14:creationId xmlns:p14="http://schemas.microsoft.com/office/powerpoint/2010/main" val="73130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4B8F-7393-4DF1-9D68-CD063197920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E8573B4-19B3-418C-B6F7-03C5FC8CBF9C}"/>
              </a:ext>
            </a:extLst>
          </p:cNvPr>
          <p:cNvSpPr>
            <a:spLocks noGrp="1"/>
          </p:cNvSpPr>
          <p:nvPr>
            <p:ph idx="1"/>
          </p:nvPr>
        </p:nvSpPr>
        <p:spPr/>
        <p:txBody>
          <a:bodyPr/>
          <a:lstStyle/>
          <a:p>
            <a:pPr marL="461963" indent="-461963"/>
            <a:r>
              <a:rPr lang="en-US" dirty="0"/>
              <a:t>On the next few slides, you’ll see questions which, when answered, can lead to alternative branching in your slideshow.</a:t>
            </a:r>
          </a:p>
          <a:p>
            <a:pPr marL="461963" indent="-461963"/>
            <a:r>
              <a:rPr lang="en-US" dirty="0"/>
              <a:t>We call this Conditional Branching.</a:t>
            </a:r>
          </a:p>
          <a:p>
            <a:pPr marL="461963" indent="-461963"/>
            <a:r>
              <a:rPr lang="en-US" dirty="0"/>
              <a:t>You can embed the hyperlink into any object on the slide, including the answer choices themselves.</a:t>
            </a:r>
          </a:p>
          <a:p>
            <a:pPr marL="461963" indent="-461963"/>
            <a:r>
              <a:rPr lang="en-US" dirty="0"/>
              <a:t>Before you can click on the hyperlink and navigate, you have to let the software know that’s your intention (as opposed to regular navigation to the next slide) and press “H” on your keyboard.</a:t>
            </a:r>
          </a:p>
          <a:p>
            <a:pPr marL="461963" indent="-461963"/>
            <a:r>
              <a:rPr lang="en-US" dirty="0"/>
              <a:t>Then you can click on the hyperlink.</a:t>
            </a:r>
          </a:p>
          <a:p>
            <a:pPr marL="461963" indent="-461963"/>
            <a:endParaRPr lang="en-US" dirty="0"/>
          </a:p>
        </p:txBody>
      </p:sp>
    </p:spTree>
    <p:extLst>
      <p:ext uri="{BB962C8B-B14F-4D97-AF65-F5344CB8AC3E}">
        <p14:creationId xmlns:p14="http://schemas.microsoft.com/office/powerpoint/2010/main" val="122575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amp;A_questions">
            <a:extLst>
              <a:ext uri="{FF2B5EF4-FFF2-40B4-BE49-F238E27FC236}">
                <a16:creationId xmlns:a16="http://schemas.microsoft.com/office/drawing/2014/main" id="{B8BFF1DB-0983-4B5D-A13C-7CD7555B4859}"/>
              </a:ext>
            </a:extLst>
          </p:cNvPr>
          <p:cNvSpPr>
            <a:spLocks noGrp="1"/>
          </p:cNvSpPr>
          <p:nvPr>
            <p:ph type="title"/>
          </p:nvPr>
        </p:nvSpPr>
        <p:spPr>
          <a:xfrm>
            <a:off x="782364" y="498974"/>
            <a:ext cx="7886700" cy="1325563"/>
          </a:xfrm>
        </p:spPr>
        <p:txBody>
          <a:bodyPr>
            <a:noAutofit/>
          </a:bodyPr>
          <a:lstStyle/>
          <a:p>
            <a:r>
              <a:rPr lang="en-US" dirty="0">
                <a:effectLst/>
              </a:rPr>
              <a:t>Do you drive a car?</a:t>
            </a:r>
            <a:endParaRPr lang="en-AU" sz="2000" dirty="0"/>
          </a:p>
        </p:txBody>
      </p:sp>
      <p:pic>
        <p:nvPicPr>
          <p:cNvPr id="29" name="Q&amp;A_Charts">
            <a:extLst>
              <a:ext uri="{FF2B5EF4-FFF2-40B4-BE49-F238E27FC236}">
                <a16:creationId xmlns:a16="http://schemas.microsoft.com/office/drawing/2014/main" id="{26F9DAA0-2211-41CA-8F4C-1DB26EE1BF0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529832" y="1824537"/>
            <a:ext cx="4953000" cy="4127500"/>
          </a:xfrm>
          <a:prstGeom prst="rect">
            <a:avLst/>
          </a:prstGeom>
        </p:spPr>
      </p:pic>
      <p:sp>
        <p:nvSpPr>
          <p:cNvPr id="3" name="Q&amp;A_answers">
            <a:extLst>
              <a:ext uri="{FF2B5EF4-FFF2-40B4-BE49-F238E27FC236}">
                <a16:creationId xmlns:a16="http://schemas.microsoft.com/office/drawing/2014/main" id="{5A0C49A0-A00A-41B8-A1B2-11480937A7B9}"/>
              </a:ext>
            </a:extLst>
          </p:cNvPr>
          <p:cNvSpPr>
            <a:spLocks noGrp="1"/>
          </p:cNvSpPr>
          <p:nvPr>
            <p:ph type="body" idx="1"/>
          </p:nvPr>
        </p:nvSpPr>
        <p:spPr>
          <a:xfrm>
            <a:off x="782364" y="2784665"/>
            <a:ext cx="4578626" cy="1143390"/>
          </a:xfrm>
        </p:spPr>
        <p:txBody>
          <a:bodyPr wrap="square">
            <a:spAutoFit/>
          </a:bodyPr>
          <a:lstStyle/>
          <a:p>
            <a:pPr marL="914400" indent="-914400">
              <a:lnSpc>
                <a:spcPct val="85000"/>
              </a:lnSpc>
              <a:spcBef>
                <a:spcPts val="20"/>
              </a:spcBef>
              <a:buAutoNum type="alphaUcPeriod"/>
            </a:pPr>
            <a:r>
              <a:rPr lang="en-AU" sz="4000" dirty="0">
                <a:hlinkClick r:id="rId5" action="ppaction://hlinksldjump">
                  <a:extLst>
                    <a:ext uri="{A12FA001-AC4F-418D-AE19-62706E023703}">
                      <ahyp:hlinkClr xmlns:ahyp="http://schemas.microsoft.com/office/drawing/2018/hyperlinkcolor" val="tx"/>
                    </a:ext>
                  </a:extLst>
                </a:hlinkClick>
              </a:rPr>
              <a:t>Yes</a:t>
            </a:r>
            <a:endParaRPr lang="en-AU" sz="4000" dirty="0"/>
          </a:p>
          <a:p>
            <a:pPr marL="914400" indent="-914400">
              <a:lnSpc>
                <a:spcPct val="85000"/>
              </a:lnSpc>
              <a:spcBef>
                <a:spcPts val="20"/>
              </a:spcBef>
              <a:buAutoNum type="alphaUcPeriod"/>
            </a:pPr>
            <a:r>
              <a:rPr lang="en-AU" sz="4000" dirty="0">
                <a:hlinkClick r:id="rId6" action="ppaction://hlinksldjump">
                  <a:extLst>
                    <a:ext uri="{A12FA001-AC4F-418D-AE19-62706E023703}">
                      <ahyp:hlinkClr xmlns:ahyp="http://schemas.microsoft.com/office/drawing/2018/hyperlinkcolor" val="tx"/>
                    </a:ext>
                  </a:extLst>
                </a:hlinkClick>
              </a:rPr>
              <a:t>No</a:t>
            </a:r>
            <a:endParaRPr lang="en-AU" sz="4000" dirty="0"/>
          </a:p>
        </p:txBody>
      </p:sp>
    </p:spTree>
    <p:custDataLst>
      <p:tags r:id="rId1"/>
    </p:custDataLst>
    <p:extLst>
      <p:ext uri="{BB962C8B-B14F-4D97-AF65-F5344CB8AC3E}">
        <p14:creationId xmlns:p14="http://schemas.microsoft.com/office/powerpoint/2010/main" val="3319124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amp;A_questions">
            <a:extLst>
              <a:ext uri="{FF2B5EF4-FFF2-40B4-BE49-F238E27FC236}">
                <a16:creationId xmlns:a16="http://schemas.microsoft.com/office/drawing/2014/main" id="{B8BFF1DB-0983-4B5D-A13C-7CD7555B4859}"/>
              </a:ext>
            </a:extLst>
          </p:cNvPr>
          <p:cNvSpPr>
            <a:spLocks noGrp="1"/>
          </p:cNvSpPr>
          <p:nvPr>
            <p:ph type="title"/>
          </p:nvPr>
        </p:nvSpPr>
        <p:spPr>
          <a:xfrm>
            <a:off x="782364" y="498974"/>
            <a:ext cx="7886700" cy="1325563"/>
          </a:xfrm>
        </p:spPr>
        <p:txBody>
          <a:bodyPr>
            <a:noAutofit/>
          </a:bodyPr>
          <a:lstStyle/>
          <a:p>
            <a:r>
              <a:rPr lang="en-US" dirty="0">
                <a:effectLst/>
              </a:rPr>
              <a:t>Is it new or pre-owned?</a:t>
            </a:r>
            <a:endParaRPr lang="en-AU" sz="2000" dirty="0"/>
          </a:p>
        </p:txBody>
      </p:sp>
      <p:pic>
        <p:nvPicPr>
          <p:cNvPr id="5" name="Q&amp;A_Charts">
            <a:extLst>
              <a:ext uri="{FF2B5EF4-FFF2-40B4-BE49-F238E27FC236}">
                <a16:creationId xmlns:a16="http://schemas.microsoft.com/office/drawing/2014/main" id="{D6C87D0A-B88F-4968-A2A3-0F446FFB06A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529832" y="1824537"/>
            <a:ext cx="4953000" cy="4127500"/>
          </a:xfrm>
          <a:prstGeom prst="rect">
            <a:avLst/>
          </a:prstGeom>
        </p:spPr>
      </p:pic>
      <p:sp>
        <p:nvSpPr>
          <p:cNvPr id="3" name="Q&amp;A_answers">
            <a:extLst>
              <a:ext uri="{FF2B5EF4-FFF2-40B4-BE49-F238E27FC236}">
                <a16:creationId xmlns:a16="http://schemas.microsoft.com/office/drawing/2014/main" id="{5A0C49A0-A00A-41B8-A1B2-11480937A7B9}"/>
              </a:ext>
            </a:extLst>
          </p:cNvPr>
          <p:cNvSpPr>
            <a:spLocks noGrp="1"/>
          </p:cNvSpPr>
          <p:nvPr>
            <p:ph type="body" idx="1"/>
          </p:nvPr>
        </p:nvSpPr>
        <p:spPr>
          <a:xfrm>
            <a:off x="782364" y="2784665"/>
            <a:ext cx="4578626" cy="1143390"/>
          </a:xfrm>
        </p:spPr>
        <p:txBody>
          <a:bodyPr wrap="square">
            <a:spAutoFit/>
          </a:bodyPr>
          <a:lstStyle/>
          <a:p>
            <a:pPr marL="914400" indent="-914400">
              <a:lnSpc>
                <a:spcPct val="85000"/>
              </a:lnSpc>
              <a:spcBef>
                <a:spcPts val="20"/>
              </a:spcBef>
              <a:buAutoNum type="alphaUcPeriod"/>
            </a:pPr>
            <a:r>
              <a:rPr lang="en-AU" sz="4000" dirty="0">
                <a:hlinkClick r:id="rId5" action="ppaction://hlinksldjump">
                  <a:extLst>
                    <a:ext uri="{A12FA001-AC4F-418D-AE19-62706E023703}">
                      <ahyp:hlinkClr xmlns:ahyp="http://schemas.microsoft.com/office/drawing/2018/hyperlinkcolor" val="tx"/>
                    </a:ext>
                  </a:extLst>
                </a:hlinkClick>
              </a:rPr>
              <a:t>New</a:t>
            </a:r>
            <a:endParaRPr lang="en-AU" sz="4000" dirty="0"/>
          </a:p>
          <a:p>
            <a:pPr marL="914400" indent="-914400">
              <a:lnSpc>
                <a:spcPct val="85000"/>
              </a:lnSpc>
              <a:spcBef>
                <a:spcPts val="20"/>
              </a:spcBef>
              <a:buAutoNum type="alphaUcPeriod"/>
            </a:pPr>
            <a:r>
              <a:rPr lang="en-AU" sz="4000" dirty="0">
                <a:hlinkClick r:id="rId6" action="ppaction://hlinksldjump">
                  <a:extLst>
                    <a:ext uri="{A12FA001-AC4F-418D-AE19-62706E023703}">
                      <ahyp:hlinkClr xmlns:ahyp="http://schemas.microsoft.com/office/drawing/2018/hyperlinkcolor" val="tx"/>
                    </a:ext>
                  </a:extLst>
                </a:hlinkClick>
              </a:rPr>
              <a:t>Pre-owned</a:t>
            </a:r>
            <a:endParaRPr lang="en-AU" sz="4000" dirty="0"/>
          </a:p>
        </p:txBody>
      </p:sp>
    </p:spTree>
    <p:custDataLst>
      <p:tags r:id="rId1"/>
    </p:custDataLst>
    <p:extLst>
      <p:ext uri="{BB962C8B-B14F-4D97-AF65-F5344CB8AC3E}">
        <p14:creationId xmlns:p14="http://schemas.microsoft.com/office/powerpoint/2010/main" val="2708389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amp;A_questions">
            <a:extLst>
              <a:ext uri="{FF2B5EF4-FFF2-40B4-BE49-F238E27FC236}">
                <a16:creationId xmlns:a16="http://schemas.microsoft.com/office/drawing/2014/main" id="{B8BFF1DB-0983-4B5D-A13C-7CD7555B4859}"/>
              </a:ext>
            </a:extLst>
          </p:cNvPr>
          <p:cNvSpPr>
            <a:spLocks noGrp="1"/>
          </p:cNvSpPr>
          <p:nvPr>
            <p:ph type="title"/>
          </p:nvPr>
        </p:nvSpPr>
        <p:spPr>
          <a:xfrm>
            <a:off x="782364" y="498974"/>
            <a:ext cx="7886700" cy="1325563"/>
          </a:xfrm>
        </p:spPr>
        <p:txBody>
          <a:bodyPr>
            <a:noAutofit/>
          </a:bodyPr>
          <a:lstStyle/>
          <a:p>
            <a:r>
              <a:rPr lang="en-US" dirty="0">
                <a:effectLst/>
              </a:rPr>
              <a:t>Do you own it or lease it?</a:t>
            </a:r>
            <a:endParaRPr lang="en-AU" sz="2000" dirty="0"/>
          </a:p>
        </p:txBody>
      </p:sp>
      <p:pic>
        <p:nvPicPr>
          <p:cNvPr id="5" name="Q&amp;A_Charts">
            <a:extLst>
              <a:ext uri="{FF2B5EF4-FFF2-40B4-BE49-F238E27FC236}">
                <a16:creationId xmlns:a16="http://schemas.microsoft.com/office/drawing/2014/main" id="{F8898C90-8CD5-4EA3-9400-B5E65E8483A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529832" y="1824537"/>
            <a:ext cx="4953000" cy="4127500"/>
          </a:xfrm>
          <a:prstGeom prst="rect">
            <a:avLst/>
          </a:prstGeom>
        </p:spPr>
      </p:pic>
      <p:sp>
        <p:nvSpPr>
          <p:cNvPr id="3" name="Q&amp;A_answers">
            <a:extLst>
              <a:ext uri="{FF2B5EF4-FFF2-40B4-BE49-F238E27FC236}">
                <a16:creationId xmlns:a16="http://schemas.microsoft.com/office/drawing/2014/main" id="{5A0C49A0-A00A-41B8-A1B2-11480937A7B9}"/>
              </a:ext>
            </a:extLst>
          </p:cNvPr>
          <p:cNvSpPr>
            <a:spLocks noGrp="1"/>
          </p:cNvSpPr>
          <p:nvPr>
            <p:ph type="body" idx="1"/>
          </p:nvPr>
        </p:nvSpPr>
        <p:spPr>
          <a:xfrm>
            <a:off x="782364" y="2784665"/>
            <a:ext cx="4578626" cy="1143390"/>
          </a:xfrm>
        </p:spPr>
        <p:txBody>
          <a:bodyPr wrap="square">
            <a:spAutoFit/>
          </a:bodyPr>
          <a:lstStyle/>
          <a:p>
            <a:pPr marL="914400" indent="-914400">
              <a:lnSpc>
                <a:spcPct val="85000"/>
              </a:lnSpc>
              <a:spcBef>
                <a:spcPts val="20"/>
              </a:spcBef>
              <a:buAutoNum type="alphaUcPeriod"/>
            </a:pPr>
            <a:r>
              <a:rPr lang="en-AU" sz="4000" dirty="0">
                <a:hlinkClick r:id="rId5" action="ppaction://hlinksldjump">
                  <a:extLst>
                    <a:ext uri="{A12FA001-AC4F-418D-AE19-62706E023703}">
                      <ahyp:hlinkClr xmlns:ahyp="http://schemas.microsoft.com/office/drawing/2018/hyperlinkcolor" val="tx"/>
                    </a:ext>
                  </a:extLst>
                </a:hlinkClick>
              </a:rPr>
              <a:t>Own</a:t>
            </a:r>
            <a:endParaRPr lang="en-AU" sz="4000" dirty="0"/>
          </a:p>
          <a:p>
            <a:pPr marL="914400" indent="-914400">
              <a:lnSpc>
                <a:spcPct val="85000"/>
              </a:lnSpc>
              <a:spcBef>
                <a:spcPts val="20"/>
              </a:spcBef>
              <a:buAutoNum type="alphaUcPeriod"/>
            </a:pPr>
            <a:r>
              <a:rPr lang="en-AU" sz="4000" dirty="0">
                <a:hlinkClick r:id="rId6" action="ppaction://hlinksldjump">
                  <a:extLst>
                    <a:ext uri="{A12FA001-AC4F-418D-AE19-62706E023703}">
                      <ahyp:hlinkClr xmlns:ahyp="http://schemas.microsoft.com/office/drawing/2018/hyperlinkcolor" val="tx"/>
                    </a:ext>
                  </a:extLst>
                </a:hlinkClick>
              </a:rPr>
              <a:t>Lease</a:t>
            </a:r>
            <a:endParaRPr lang="en-AU" sz="4000" dirty="0"/>
          </a:p>
        </p:txBody>
      </p:sp>
    </p:spTree>
    <p:custDataLst>
      <p:tags r:id="rId1"/>
    </p:custDataLst>
    <p:extLst>
      <p:ext uri="{BB962C8B-B14F-4D97-AF65-F5344CB8AC3E}">
        <p14:creationId xmlns:p14="http://schemas.microsoft.com/office/powerpoint/2010/main" val="2460637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8438-0BB0-42EB-A7D0-703EC632ACE4}"/>
              </a:ext>
            </a:extLst>
          </p:cNvPr>
          <p:cNvSpPr>
            <a:spLocks noGrp="1"/>
          </p:cNvSpPr>
          <p:nvPr>
            <p:ph type="title"/>
          </p:nvPr>
        </p:nvSpPr>
        <p:spPr/>
        <p:txBody>
          <a:bodyPr/>
          <a:lstStyle/>
          <a:p>
            <a:r>
              <a:rPr lang="en-US" dirty="0"/>
              <a:t>Hey, walking and taking public transport is healthy and responsible</a:t>
            </a:r>
          </a:p>
        </p:txBody>
      </p:sp>
      <p:sp>
        <p:nvSpPr>
          <p:cNvPr id="3" name="Text Placeholder 2">
            <a:extLst>
              <a:ext uri="{FF2B5EF4-FFF2-40B4-BE49-F238E27FC236}">
                <a16:creationId xmlns:a16="http://schemas.microsoft.com/office/drawing/2014/main" id="{48EBDC06-96CE-4317-963A-5E4D4C20BB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352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8438-0BB0-42EB-A7D0-703EC632ACE4}"/>
              </a:ext>
            </a:extLst>
          </p:cNvPr>
          <p:cNvSpPr>
            <a:spLocks noGrp="1"/>
          </p:cNvSpPr>
          <p:nvPr>
            <p:ph type="title"/>
          </p:nvPr>
        </p:nvSpPr>
        <p:spPr/>
        <p:txBody>
          <a:bodyPr/>
          <a:lstStyle/>
          <a:p>
            <a:r>
              <a:rPr lang="en-US" dirty="0"/>
              <a:t>Congratulations Car Owner</a:t>
            </a:r>
          </a:p>
        </p:txBody>
      </p:sp>
      <p:sp>
        <p:nvSpPr>
          <p:cNvPr id="3" name="Text Placeholder 2">
            <a:extLst>
              <a:ext uri="{FF2B5EF4-FFF2-40B4-BE49-F238E27FC236}">
                <a16:creationId xmlns:a16="http://schemas.microsoft.com/office/drawing/2014/main" id="{48EBDC06-96CE-4317-963A-5E4D4C20BB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681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8438-0BB0-42EB-A7D0-703EC632ACE4}"/>
              </a:ext>
            </a:extLst>
          </p:cNvPr>
          <p:cNvSpPr>
            <a:spLocks noGrp="1"/>
          </p:cNvSpPr>
          <p:nvPr>
            <p:ph type="title"/>
          </p:nvPr>
        </p:nvSpPr>
        <p:spPr/>
        <p:txBody>
          <a:bodyPr/>
          <a:lstStyle/>
          <a:p>
            <a:r>
              <a:rPr lang="en-US" dirty="0"/>
              <a:t>There’s nothing wrong with leasing</a:t>
            </a:r>
          </a:p>
        </p:txBody>
      </p:sp>
      <p:sp>
        <p:nvSpPr>
          <p:cNvPr id="3" name="Text Placeholder 2">
            <a:extLst>
              <a:ext uri="{FF2B5EF4-FFF2-40B4-BE49-F238E27FC236}">
                <a16:creationId xmlns:a16="http://schemas.microsoft.com/office/drawing/2014/main" id="{48EBDC06-96CE-4317-963A-5E4D4C20BB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55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8438-0BB0-42EB-A7D0-703EC632ACE4}"/>
              </a:ext>
            </a:extLst>
          </p:cNvPr>
          <p:cNvSpPr>
            <a:spLocks noGrp="1"/>
          </p:cNvSpPr>
          <p:nvPr>
            <p:ph type="title"/>
          </p:nvPr>
        </p:nvSpPr>
        <p:spPr/>
        <p:txBody>
          <a:bodyPr/>
          <a:lstStyle/>
          <a:p>
            <a:r>
              <a:rPr lang="en-US" dirty="0"/>
              <a:t>Let’s hope the previous owner took care of your new ride</a:t>
            </a:r>
          </a:p>
        </p:txBody>
      </p:sp>
      <p:sp>
        <p:nvSpPr>
          <p:cNvPr id="3" name="Text Placeholder 2">
            <a:extLst>
              <a:ext uri="{FF2B5EF4-FFF2-40B4-BE49-F238E27FC236}">
                <a16:creationId xmlns:a16="http://schemas.microsoft.com/office/drawing/2014/main" id="{48EBDC06-96CE-4317-963A-5E4D4C20BB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2097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NAME" val="Q&amp;A_QSlide"/>
  <p:tag name="COUNTDOWNVALUE" val="10"/>
  <p:tag name="SLIDEID" val="259"/>
  <p:tag name="AUTOALIGNMENT" val="True"/>
  <p:tag name="FIRSTEDIT" val="0"/>
  <p:tag name="CHARTTYPE" val="Vertical"/>
  <p:tag name="SLIDEMASTERID" val="8efaa5bbe9094a218127addc0d5b1ae9:259"/>
  <p:tag name="VALIDANSWERS" val="2"/>
  <p:tag name="ISPOLLED" val="No"/>
</p:tagLst>
</file>

<file path=ppt/tags/tag2.xml><?xml version="1.0" encoding="utf-8"?>
<p:tagLst xmlns:a="http://schemas.openxmlformats.org/drawingml/2006/main" xmlns:r="http://schemas.openxmlformats.org/officeDocument/2006/relationships" xmlns:p="http://schemas.openxmlformats.org/presentationml/2006/main">
  <p:tag name="SLIDENAME" val="Q&amp;A_QSlide"/>
  <p:tag name="COUNTDOWNVALUE" val="10"/>
  <p:tag name="AUTOALIGNMENT" val="True"/>
  <p:tag name="FIRSTEDIT" val="0"/>
  <p:tag name="CHARTTYPE" val="Vertical"/>
  <p:tag name="SLIDEMASTERID" val="8efaa5bbe9094a218127addc0d5b1ae9:291"/>
  <p:tag name="SLIDEID" val="291"/>
  <p:tag name="VALIDANSWERS" val="2"/>
  <p:tag name="ISPOLLED" val="No"/>
</p:tagLst>
</file>

<file path=ppt/tags/tag3.xml><?xml version="1.0" encoding="utf-8"?>
<p:tagLst xmlns:a="http://schemas.openxmlformats.org/drawingml/2006/main" xmlns:r="http://schemas.openxmlformats.org/officeDocument/2006/relationships" xmlns:p="http://schemas.openxmlformats.org/presentationml/2006/main">
  <p:tag name="SLIDENAME" val="Q&amp;A_QSlide"/>
  <p:tag name="COUNTDOWNVALUE" val="10"/>
  <p:tag name="AUTOALIGNMENT" val="True"/>
  <p:tag name="FIRSTEDIT" val="0"/>
  <p:tag name="CHARTTYPE" val="Vertical"/>
  <p:tag name="ISPOLLED" val="No"/>
  <p:tag name="VALIDANSWERS" val="2"/>
  <p:tag name="SLIDEMASTERID" val="8efaa5bbe9094a218127addc0d5b1ae9:288"/>
  <p:tag name="SLIDEID" val="288"/>
</p:tagLst>
</file>

<file path=ppt/theme/theme1.xml><?xml version="1.0" encoding="utf-8"?>
<a:theme xmlns:a="http://schemas.openxmlformats.org/drawingml/2006/main" name="Meridia Corpor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dia Corporate" id="{EF241CF1-2B67-4EBD-8CDD-6A29B7A7B8DD}" vid="{5BCE1FC1-6500-4EFD-AC3A-9B787AD77B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QuestionData>
  <AllQuestions>
    <Question>
      <slideID>259</slideID>
      <slideType>Q&amp;A_QSlide</slideType>
      <questionText>Do you drive a car?</questionText>
      <teamScoringFlag/>
      <correctValue/>
      <incorrectValue/>
      <PresentationID>8efaa5bbe9094a218127addc0d5b1ae9</PresentationID>
    </Question>
    <Question>
      <slideID>291</slideID>
      <slideType>Q&amp;A_QSlide</slideType>
      <questionText>Is it new or pre-owned?</questionText>
      <teamScoringFlag/>
      <correctValue/>
      <incorrectValue/>
      <PresentationID>8efaa5bbe9094a218127addc0d5b1ae9</PresentationID>
    </Question>
    <Question>
      <slideID>288</slideID>
      <slideType>Q&amp;A_QSlide</slideType>
      <questionText>Do you own it or lease it?</questionText>
      <teamScoringFlag/>
      <correctValue/>
      <incorrectValue/>
      <PresentationID>8efaa5bbe9094a218127addc0d5b1ae9</PresentationID>
    </Question>
    <Question>
      <slideID>258</slideID>
      <slideType>Q&amp;A_QSlide</slideType>
      <questionText>Do you drive a car?</questionText>
      <teamScoringFlag/>
      <correctValue/>
      <incorrectValue/>
      <PresentationID>8efaa5bbe9094a218127addc0d5b1ae9</PresentationID>
    </Question>
    <Question>
      <slideID>261</slideID>
      <slideType>Q&amp;A_QSlide</slideType>
      <questionText>Robin is obviously surprised to hear you say this. He looks worried and wants you to explain why. \\n\\nAfter you have discussed the kind of errors he has been making, and their results, he asks you if you think he should be applying for jobs like the Council one. What is your response?</questionText>
      <teamScoringFlag/>
      <correctValue/>
      <incorrectValue/>
      <PresentationID>8efaa5bbe9094a218127addc0d5b1ae9</PresentationID>
    </Question>
    <Question>
      <slideID>262</slideID>
      <slideType>Q&amp;A_QSlide</slideType>
      <questionText>Robin asks his direct manager if he can use their name. They agree.\\nWhen the reference request arrives, the direct manager decides to ask your opinion of Robin because you have worked closely with him on several major contracts.\\nWhat are you going to say?</questionText>
      <teamScoringFlag/>
      <correctValue/>
      <incorrectValue/>
      <PresentationID>8efaa5bbe9094a218127addc0d5b1ae9</PresentationID>
    </Question>
    <Question>
      <slideID>263</slideID>
      <slideType>Q&amp;A_QSlide</slideType>
      <questionText>Robin accuses you of just trying to get rid of him by suggesting he applies for other jobs. He is angry. What do you do?</questionText>
      <teamScoringFlag/>
      <correctValue/>
      <incorrectValue/>
      <PresentationID>8efaa5bbe9094a218127addc0d5b1ae9</PresentationID>
    </Question>
    <Question>
      <slideID>264</slideID>
      <slideType>Q&amp;A_QSlide</slideType>
      <questionText>Robin asks you why you do not think you are the right person to give him a reference. What do you do?</questionText>
      <teamScoringFlag/>
      <correctValue/>
      <incorrectValue/>
      <PresentationID>8efaa5bbe9094a218127addc0d5b1ae9</PresentationID>
    </Question>
    <Question>
      <slideID>266</slideID>
      <slideType>Q&amp;A_QSlide</slideType>
      <questionText>Robin looks worried in response to your comments. He asks you to explain exactly what mistakes he has made and how you think you have covered up for him. Then he asks you directly what you think of him applying for another job he has seen advertised, similar to the Council one.\\nWhat do you say?</questionText>
      <teamScoringFlag/>
      <correctValue/>
      <incorrectValue/>
      <PresentationID>8efaa5bbe9094a218127addc0d5b1ae9</PresentationID>
    </Question>
    <Question>
      <slideID>268</slideID>
      <slideType>Q&amp;A_QSlide</slideType>
      <questionText>You have told Robin you will act as his referee. A few days later you receive a form from the Council, asking you for details of his honesty, reliability and experience.\\nWhat are you going to say about him?</questionText>
      <teamScoringFlag/>
      <correctValue/>
      <incorrectValue/>
      <PresentationID>8efaa5bbe9094a218127addc0d5b1ae9</PresentationID>
    </Question>
    <Question>
      <slideID>276</slideID>
      <slideType>Q&amp;A_QSlide</slideType>
      <questionText>You have heard the Council are very unhappy with their new manager. One evening Robin starts talking about his problems in the new job. He says they never stop checking on him since he made a small mistake a couple of months ago. He asks you directly if you really thought he was good at his last job.\\nWhat do you reply?</questionText>
      <teamScoringFlag/>
      <correctValue/>
      <incorrectValue/>
      <PresentationID>8efaa5bbe9094a218127addc0d5b1ae9</PresentationID>
    </Question>
    <Question>
      <slideID>277</slideID>
      <slideType>Q&amp;A_QSlide</slideType>
      <questionText>If you really think that, you could have helped me a lot by giving me the reference I wanted.' explains Robin, slightly annoyed.\\nWhat can you say?</questionText>
      <teamScoringFlag/>
      <correctValue/>
      <incorrectValue/>
      <PresentationID>8efaa5bbe9094a218127addc0d5b1ae9</PresentationID>
    </Question>
    <Question>
      <slideID>278</slideID>
      <slideType>Q&amp;A_QSlide</slideType>
      <questionText>While attending a conference, a few weeks after writing the reference for Robin, you happen to meet one of the Council staff in charge of selecting for Robin’s position. They have already interviewed Robin and liked him a lot.\\nThis person seems to want wants reassurance they have made the right judgment of Robin. They say: I really liked Robin, he seems a perfect fit for us. You must be mad to let him go.’\\nHow do you reply?</questionText>
      <teamScoringFlag/>
      <correctValue/>
      <incorrectValue/>
      <PresentationID>8efaa5bbe9094a218127addc0d5b1ae9</PresentationID>
    </Question>
    <Question>
      <slideID>279</slideID>
      <slideType>Q&amp;A_QSlide</slideType>
      <questionText>One morning you get a call from the Council . They want more details about Robin, his ability to take responsibility and work on his own initiative, without supervision.\\nWhat do you tell them?</questionText>
      <teamScoringFlag/>
      <correctValue/>
      <incorrectValue/>
      <PresentationID>8efaa5bbe9094a218127addc0d5b1ae9</PresentationID>
    </Question>
    <Question>
      <slideID>281</slideID>
      <slideType>Q&amp;A_QSlide</slideType>
      <questionText>Robin stands up suddenly and says: 'Call yourself a friend?'\\nWhat are you going to say?</questionText>
      <teamScoringFlag/>
      <correctValue/>
      <incorrectValue/>
      <PresentationID>8efaa5bbe9094a218127addc0d5b1ae9</PresentationID>
    </Question>
    <Question>
      <slideID>285</slideID>
      <slideType>Q&amp;A_QSlide</slideType>
      <questionText>You have recently been promoted to head of your branch. One of your first duties is to fill Robin’s old job. The person originally taken on has had to leave for health reasons.\\nRobin and his partner are at your house one evening when Robin says: `Well, now that you're in charge of hiring and firing, how about giving me my old job back!' Everybody smiles, but Robin is waiting for an answer.\\nWhat are you going to say?</questionText>
      <teamScoringFlag/>
      <correctValue/>
      <incorrectValue/>
      <PresentationID>8efaa5bbe9094a218127addc0d5b1ae9</PresentationID>
    </Question>
  </AllQuestions>
</SessionQuestionData>
</file>

<file path=customXml/item10.xml><?xml version="1.0" encoding="utf-8"?>
<SessionSlideDescriptorData/>
</file>

<file path=customXml/item11.xml><?xml version="1.0" encoding="utf-8"?>
<SessionPresentationSettingsData>
  <Settings>
    <answerbulletformat>Alpha</answerbulletformat>
    <pointstoclock>No</pointstoclock>
    <answernowautoinsert>No</answernowautoinsert>
    <answernowstyle>Explosion</answernowstyle>
    <answernowtext>Answer Now</answernowtext>
    <chartcolors>Use PowerPoint Color Scheme</chartcolors>
    <charttype>Vertical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0</teamscoringdecimalplaces>
    <teamidentificationitem>(Empty)</teamidentificationitem>
    <teamsleaderboard>5</teamsleaderboard>
    <teamname1/>
    <teamname2/>
    <teamname3/>
    <teamname4/>
    <teamname5/>
    <teamname6/>
    <teamname7/>
    <teamname8/>
    <teamname9/>
    <teamname10/>
    <showcontrolbar>Slides with EZ-VOTE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 Raw</chartvotesview>
    <chartlabelscolor>0,0,0</chartlabelscolor>
    <ischartlabelcolorknowncolor/>
    <chartlabelcolorname/>
    <chartxaxislabeltype>Answer Bullets</chartxaxislabeltype>
    <controlbarposition>Top Left</controlbarposition>
    <teamscoreordertype>Ordinal order</teamscoreordertype>
  </Settings>
</SessionPresentationSettingsData>
</file>

<file path=customXml/item12.xml><?xml version="1.0" encoding="utf-8"?>
<SessionSlideSettingsData>
  <Settings/>
</SessionSlideSettingsData>
</file>

<file path=customXml/item13.xml><?xml version="1.0" encoding="utf-8"?>
<TeamNamesData>
  <TeamNames>
    <Team1/>
    <NewTeam1/>
    <Team2/>
    <NewTeam2/>
    <Team3/>
    <NewTeam3/>
    <Team4/>
    <NewTeam4/>
    <Team5/>
    <NewTeam5/>
    <Team6/>
    <NewTeam6/>
    <Team7/>
    <NewTeam7/>
    <Team8/>
    <NewTeam8/>
    <Team9/>
    <NewTeam9/>
    <Team10/>
    <NewTeam10/>
  </TeamNames>
</TeamNamesData>
</file>

<file path=customXml/item14.xml><?xml version="1.0" encoding="utf-8"?>
<SessionSlideMasterData>
  <SlideMaster>
    <tagSlideID>258</tagSlideID>
    <slideID>258</slideID>
    <tagSlideID>259</tagSlideID>
    <slideID>259</slideID>
    <tagSlideID>261</tagSlideID>
    <slideID>261</slideID>
    <tagSlideID>262</tagSlideID>
    <slideID>262</slideID>
    <tagSlideID>263</tagSlideID>
    <slideID>263</slideID>
    <tagSlideID>264</tagSlideID>
    <slideID>264</slideID>
    <tagSlideID>266</tagSlideID>
    <slideID>266</slideID>
    <tagSlideID>268</tagSlideID>
    <slideID>268</slideID>
    <tagSlideID>276</tagSlideID>
    <slideID>276</slideID>
    <tagSlideID>277</tagSlideID>
    <slideID>277</slideID>
    <tagSlideID>278</tagSlideID>
    <slideID>278</slideID>
    <tagSlideID>279</tagSlideID>
    <slideID>279</slideID>
    <tagSlideID>281</tagSlideID>
    <slideID>281</slideID>
    <tagSlideID>285</tagSlideID>
    <slideID>285</slideID>
    <tagSlideID>288</tagSlideID>
    <slideID>288</slideID>
    <tagSlideID>289</tagSlideID>
    <slideID>289</slideID>
    <tagSlideID>291</tagSlideID>
    <slideID>291</slideID>
  </SlideMaster>
</SessionSlideMasterData>
</file>

<file path=customXml/item15.xml><?xml version="1.0" encoding="utf-8"?>
<SessionResponseGridSettings>
  <AllResponseGridSettings/>
</SessionResponseGridSettings>
</file>

<file path=customXml/item16.xml><?xml version="1.0" encoding="utf-8"?>
<TextingSlideData/>
</file>

<file path=customXml/item2.xml><?xml version="1.0" encoding="utf-8"?>
<SessionAnswerData>
  <AllAnswers>
    <Answers>
      <slideID>259</slideID>
      <answerID>1</answerID>
      <answerText>Yes</answerText>
      <isCorrect>None</isCorrect>
      <pointValue>0</pointValue>
      <PresentationID>8efaa5bbe9094a218127addc0d5b1ae9</PresentationID>
    </Answers>
    <Answers>
      <slideID>259</slideID>
      <answerID>2</answerID>
      <answerText>No</answerText>
      <isCorrect>None</isCorrect>
      <pointValue>0</pointValue>
      <PresentationID>8efaa5bbe9094a218127addc0d5b1ae9</PresentationID>
    </Answers>
    <Answers>
      <slideID>291</slideID>
      <answerID>1</answerID>
      <answerText>New</answerText>
      <isCorrect>None</isCorrect>
      <pointValue>0</pointValue>
      <PresentationID>8efaa5bbe9094a218127addc0d5b1ae9</PresentationID>
    </Answers>
    <Answers>
      <slideID>291</slideID>
      <answerID>2</answerID>
      <answerText>Pre-owned</answerText>
      <isCorrect>None</isCorrect>
      <pointValue>0</pointValue>
      <PresentationID>8efaa5bbe9094a218127addc0d5b1ae9</PresentationID>
    </Answers>
    <Answers>
      <slideID>288</slideID>
      <answerID>1</answerID>
      <answerText>Own</answerText>
      <isCorrect>None</isCorrect>
      <pointValue>0</pointValue>
      <PresentationID>8efaa5bbe9094a218127addc0d5b1ae9</PresentationID>
    </Answers>
    <Answers>
      <slideID>288</slideID>
      <answerID>2</answerID>
      <answerText>Lease</answerText>
      <isCorrect>None</isCorrect>
      <pointValue>0</pointValue>
      <PresentationID>8efaa5bbe9094a218127addc0d5b1ae9</PresentationID>
    </Answers>
    <Answers>
      <slideID>258</slideID>
      <answerID>1</answerID>
      <answerText>Yes</answerText>
      <isCorrect>None</isCorrect>
      <pointValue>0</pointValue>
      <PresentationID>8efaa5bbe9094a218127addc0d5b1ae9</PresentationID>
    </Answers>
    <Answers>
      <slideID>258</slideID>
      <answerID>2</answerID>
      <answerText>No</answerText>
      <isCorrect>None</isCorrect>
      <pointValue>0</pointValue>
      <PresentationID>8efaa5bbe9094a218127addc0d5b1ae9</PresentationID>
    </Answers>
    <Answers>
      <slideID>261</slideID>
      <answerID>1</answerID>
      <answerText>I see no reason why not</answerText>
      <isCorrect>None</isCorrect>
      <pointValue>0</pointValue>
      <PresentationID>8efaa5bbe9094a218127addc0d5b1ae9</PresentationID>
    </Answers>
    <Answers>
      <slideID>261</slideID>
      <answerID>2</answerID>
      <answerText>Suggest he hasn't really proved himself in this job yet and that he might find himself too inexperienced to cope with a more senior position.</answerText>
      <isCorrect>None</isCorrect>
      <pointValue>0</pointValue>
      <PresentationID>8efaa5bbe9094a218127addc0d5b1ae9</PresentationID>
    </Answers>
    <Answers>
      <slideID>262</slideID>
      <answerID>1</answerID>
      <answerText>You think he would do well in the new job and that he is hardworking and ambitious.</answerText>
      <isCorrect>None</isCorrect>
      <pointValue>0</pointValue>
      <PresentationID>8efaa5bbe9094a218127addc0d5b1ae9</PresentationID>
    </Answers>
    <Answers>
      <slideID>262</slideID>
      <answerID>2</answerID>
      <answerText>Robin is not experienced enough to take on a more responsible job.</answerText>
      <isCorrect>None</isCorrect>
      <pointValue>0</pointValue>
      <PresentationID>8efaa5bbe9094a218127addc0d5b1ae9</PresentationID>
    </Answers>
    <Answers>
      <slideID>262</slideID>
      <answerID>3</answerID>
      <answerText>You don’t wish to comment because you know him personally</answerText>
      <isCorrect>None</isCorrect>
      <pointValue>0</pointValue>
      <PresentationID>8efaa5bbe9094a218127addc0d5b1ae9</PresentationID>
    </Answers>
    <Answers>
      <slideID>263</slideID>
      <answerID>1</answerID>
      <answerText>Nothing. It is time he worked things out for himself.</answerText>
      <isCorrect>None</isCorrect>
      <pointValue>0</pointValue>
      <PresentationID>8efaa5bbe9094a218127addc0d5b1ae9</PresentationID>
    </Answers>
    <Answers>
      <slideID>263</slideID>
      <answerID>2</answerID>
      <answerText>Say that you would like to help him but that you must be honest at the same time. Suggest that you get together soon to discuss how he can improve his performance in his present job.</answerText>
      <isCorrect>None</isCorrect>
      <pointValue>0</pointValue>
      <PresentationID>8efaa5bbe9094a218127addc0d5b1ae9</PresentationID>
    </Answers>
    <Answers>
      <slideID>263</slideID>
      <answerID>3</answerID>
      <answerText>Say that you would like to see him get a job he likes.</answerText>
      <isCorrect>None</isCorrect>
      <pointValue>0</pointValue>
      <PresentationID>8efaa5bbe9094a218127addc0d5b1ae9</PresentationID>
    </Answers>
    <Answers>
      <slideID>264</slideID>
      <answerID>1</answerID>
      <answerText>Admit that you could not give him a very good reference</answerText>
      <isCorrect>None</isCorrect>
      <pointValue>0</pointValue>
      <PresentationID>8efaa5bbe9094a218127addc0d5b1ae9</PresentationID>
    </Answers>
    <Answers>
      <slideID>264</slideID>
      <answerID>2</answerID>
      <answerText>Point out it really should come from his direct report</answerText>
      <isCorrect>None</isCorrect>
      <pointValue>0</pointValue>
      <PresentationID>8efaa5bbe9094a218127addc0d5b1ae9</PresentationID>
    </Answers>
    <Answers>
      <slideID>264</slideID>
      <answerID>3</answerID>
      <answerText>I really don’t think I should</answerText>
      <isCorrect>None</isCorrect>
      <pointValue>0</pointValue>
      <PresentationID>8efaa5bbe9094a218127addc0d5b1ae9</PresentationID>
    </Answers>
    <Answers>
      <slideID>266</slideID>
      <answerID>1</answerID>
      <answerText>Suggest he should take greater care when making business decisions, and that you think he allows his enthusiasm and ambition to get in the way of his judgment. Point out that before he thinks of applying for other jobs he should prove himself in this one. Explain that you stopped giving him advice because he stopped listening.</answerText>
      <isCorrect>None</isCorrect>
      <pointValue>0</pointValue>
      <PresentationID>8efaa5bbe9094a218127addc0d5b1ae9</PresentationID>
    </Answers>
    <Answers>
      <slideID>266</slideID>
      <answerID>2</answerID>
      <answerText>Say that you do not think he should let one rejection worry him too much and that the reference probably had very little to do with it. Say that he ought to go on applying for other jobs as every company is looking for a different kind of person</answerText>
      <isCorrect>None</isCorrect>
      <pointValue>0</pointValue>
      <PresentationID>8efaa5bbe9094a218127addc0d5b1ae9</PresentationID>
    </Answers>
    <Answers>
      <slideID>268</slideID>
      <answerID>1</answerID>
      <answerText>Give him a glowing report, stressing his fine personal qualities.</answerText>
      <isCorrect>None</isCorrect>
      <pointValue>0</pointValue>
      <PresentationID>8efaa5bbe9094a218127addc0d5b1ae9</PresentationID>
    </Answers>
    <Answers>
      <slideID>268</slideID>
      <answerID>2</answerID>
      <answerText>Say that he is honest and ambitious and be accurate about his level of experience.</answerText>
      <isCorrect>None</isCorrect>
      <pointValue>0</pointValue>
      <PresentationID>8efaa5bbe9094a218127addc0d5b1ae9</PresentationID>
    </Answers>
    <Answers>
      <slideID>268</slideID>
      <answerID>3</answerID>
      <answerText>Emphasise his honest, hard-working and ambitious approach to his work, but play down his inexperience.</answerText>
      <isCorrect>None</isCorrect>
      <pointValue>0</pointValue>
      <PresentationID>8efaa5bbe9094a218127addc0d5b1ae9</PresentationID>
    </Answers>
    <Answers>
      <slideID>276</slideID>
      <answerID>1</answerID>
      <answerText>'Well, actually, you used to make a few mistakes when you were with us too, you know. Perhaps you should try to be more careful!’</answerText>
      <isCorrect>None</isCorrect>
      <pointValue>0</pointValue>
      <PresentationID>8efaa5bbe9094a218127addc0d5b1ae9</PresentationID>
    </Answers>
    <Answers>
      <slideID>276</slideID>
      <answerID>2</answerID>
      <answerText>'You were OK when you were with us. Don't worry. I'm sure when you get into the job you'll feel better about it. All new jobs are confusing.'</answerText>
      <isCorrect>None</isCorrect>
      <pointValue>0</pointValue>
      <PresentationID>8efaa5bbe9094a218127addc0d5b1ae9</PresentationID>
    </Answers>
    <Answers>
      <slideID>277</slideID>
      <answerID>1</answerID>
      <answerText>Suggest that the whole matter of the reference is only 1 part of the recruitment process. A company looks at overall track record and whether or not the new person will be a good fit. References often make very little difference.</answerText>
      <isCorrect>None</isCorrect>
      <pointValue>0</pointValue>
      <PresentationID>8efaa5bbe9094a218127addc0d5b1ae9</PresentationID>
    </Answers>
    <Answers>
      <slideID>277</slideID>
      <answerID>2</answerID>
      <answerText>Say that an honest reference from you would have done him more harm than good.</answerText>
      <isCorrect>None</isCorrect>
      <pointValue>0</pointValue>
      <PresentationID>8efaa5bbe9094a218127addc0d5b1ae9</PresentationID>
    </Answers>
    <Answers>
      <slideID>278</slideID>
      <answerID>1</answerID>
      <answerText>Politely refuse to discuss Robin</answerText>
      <isCorrect>None</isCorrect>
      <pointValue>0</pointValue>
      <PresentationID>8efaa5bbe9094a218127addc0d5b1ae9</PresentationID>
    </Answers>
    <Answers>
      <slideID>278</slideID>
      <answerID>2</answerID>
      <answerText>Agree that he is a great asset</answerText>
      <isCorrect>None</isCorrect>
      <pointValue>0</pointValue>
      <PresentationID>8efaa5bbe9094a218127addc0d5b1ae9</PresentationID>
    </Answers>
    <Answers>
      <slideID>278</slideID>
      <answerID>3</answerID>
      <answerText>Say you are pleased they like him</answerText>
      <isCorrect>None</isCorrect>
      <pointValue>0</pointValue>
      <PresentationID>8efaa5bbe9094a218127addc0d5b1ae9</PresentationID>
    </Answers>
    <Answers>
      <slideID>279</slideID>
      <answerID>1</answerID>
      <answerText>Remain non-committal</answerText>
      <isCorrect>None</isCorrect>
      <pointValue>0</pointValue>
      <PresentationID>8efaa5bbe9094a218127addc0d5b1ae9</PresentationID>
    </Answers>
    <Answers>
      <slideID>279</slideID>
      <answerID>2</answerID>
      <answerText>Give him a favourable report</answerText>
      <isCorrect>None</isCorrect>
      <pointValue>0</pointValue>
      <PresentationID>8efaa5bbe9094a218127addc0d5b1ae9</PresentationID>
    </Answers>
    <Answers>
      <slideID>279</slideID>
      <answerID>3</answerID>
      <answerText>Say that if he has a fault, it is being too hasty in making decisions. Because of this he works best when there is some control over his activities.</answerText>
      <isCorrect>None</isCorrect>
      <pointValue>0</pointValue>
      <PresentationID>8efaa5bbe9094a218127addc0d5b1ae9</PresentationID>
    </Answers>
    <Answers>
      <slideID>281</slideID>
      <answerID>1</answerID>
      <answerText>Nothing. He is hurt but he will get over it. I will just give him some time and leave him be.</answerText>
      <isCorrect>None</isCorrect>
      <pointValue>0</pointValue>
      <PresentationID>8efaa5bbe9094a218127addc0d5b1ae9</PresentationID>
    </Answers>
    <Answers>
      <slideID>281</slideID>
      <answerID>2</answerID>
      <answerText>'Yes I do. But there's no point in me writing you a reference. I think you should focus on consolidating your skills first</answerText>
      <isCorrect>None</isCorrect>
      <pointValue>0</pointValue>
      <PresentationID>8efaa5bbe9094a218127addc0d5b1ae9</PresentationID>
    </Answers>
    <Answers>
      <slideID>285</slideID>
      <answerID>1</answerID>
      <answerText>Considering his experience in the job, decide to offer him the position. His new job may have helped his competence, He is a friend after all and you do know him well.</answerText>
      <isCorrect>None</isCorrect>
      <pointValue>0</pointValue>
      <PresentationID>8efaa5bbe9094a218127addc0d5b1ae9</PresentationID>
    </Answers>
    <Answers>
      <slideID>285</slideID>
      <answerID>2</answerID>
      <answerText>Decide once was enough and tell him you think you have already found someone suitable.</answerText>
      <isCorrect>None</isCorrect>
      <pointValue>0</pointValue>
      <PresentationID>8efaa5bbe9094a218127addc0d5b1ae9</PresentationID>
    </Answers>
  </AllAnswers>
</SessionAnswerData>
</file>

<file path=customXml/item3.xml><?xml version="1.0" encoding="utf-8"?>
<SessionResponseData/>
</file>

<file path=customXml/item4.xml><?xml version="1.0" encoding="utf-8"?>
<SessionRankData/>
</file>

<file path=customXml/item5.xml><?xml version="1.0" encoding="utf-8"?>
<SessionParticipantData/>
</file>

<file path=customXml/item6.xml><?xml version="1.0" encoding="utf-8"?>
<ParticipantInfoData/>
</file>

<file path=customXml/item7.xml><?xml version="1.0" encoding="utf-8"?>
<CustomFieldInfoData/>
</file>

<file path=customXml/item8.xml><?xml version="1.0" encoding="utf-8"?>
<SessionCloseEndedDescriptorsData/>
</file>

<file path=customXml/item9.xml><?xml version="1.0" encoding="utf-8"?>
<SessionGroupWeightData/>
</file>

<file path=customXml/itemProps1.xml><?xml version="1.0" encoding="utf-8"?>
<ds:datastoreItem xmlns:ds="http://schemas.openxmlformats.org/officeDocument/2006/customXml" ds:itemID="{D99C08E9-1324-4B2E-9E2E-F57D176BA728}">
  <ds:schemaRefs/>
</ds:datastoreItem>
</file>

<file path=customXml/itemProps10.xml><?xml version="1.0" encoding="utf-8"?>
<ds:datastoreItem xmlns:ds="http://schemas.openxmlformats.org/officeDocument/2006/customXml" ds:itemID="{FF175EF7-9187-49C1-8CA1-2FD4967EC394}">
  <ds:schemaRefs/>
</ds:datastoreItem>
</file>

<file path=customXml/itemProps11.xml><?xml version="1.0" encoding="utf-8"?>
<ds:datastoreItem xmlns:ds="http://schemas.openxmlformats.org/officeDocument/2006/customXml" ds:itemID="{3D5E228B-FBE8-4703-BDE6-37BCE7BCE3B5}">
  <ds:schemaRefs/>
</ds:datastoreItem>
</file>

<file path=customXml/itemProps12.xml><?xml version="1.0" encoding="utf-8"?>
<ds:datastoreItem xmlns:ds="http://schemas.openxmlformats.org/officeDocument/2006/customXml" ds:itemID="{F02E9875-2F23-4FB8-9FB3-87B89DAF5124}">
  <ds:schemaRefs/>
</ds:datastoreItem>
</file>

<file path=customXml/itemProps13.xml><?xml version="1.0" encoding="utf-8"?>
<ds:datastoreItem xmlns:ds="http://schemas.openxmlformats.org/officeDocument/2006/customXml" ds:itemID="{4D09A3F6-5B89-4DFA-9E51-CF0959985FB3}">
  <ds:schemaRefs/>
</ds:datastoreItem>
</file>

<file path=customXml/itemProps14.xml><?xml version="1.0" encoding="utf-8"?>
<ds:datastoreItem xmlns:ds="http://schemas.openxmlformats.org/officeDocument/2006/customXml" ds:itemID="{E0E8AEF6-E4CD-498C-A2C9-F4CA3086CE3E}">
  <ds:schemaRefs/>
</ds:datastoreItem>
</file>

<file path=customXml/itemProps15.xml><?xml version="1.0" encoding="utf-8"?>
<ds:datastoreItem xmlns:ds="http://schemas.openxmlformats.org/officeDocument/2006/customXml" ds:itemID="{15A1C881-A289-4CB2-A22F-D789A69D4A03}">
  <ds:schemaRefs/>
</ds:datastoreItem>
</file>

<file path=customXml/itemProps16.xml><?xml version="1.0" encoding="utf-8"?>
<ds:datastoreItem xmlns:ds="http://schemas.openxmlformats.org/officeDocument/2006/customXml" ds:itemID="{D60B6BA0-17A6-425F-925F-4C5A7058BE80}">
  <ds:schemaRefs/>
</ds:datastoreItem>
</file>

<file path=customXml/itemProps2.xml><?xml version="1.0" encoding="utf-8"?>
<ds:datastoreItem xmlns:ds="http://schemas.openxmlformats.org/officeDocument/2006/customXml" ds:itemID="{58F0D2BB-A5BA-4114-884C-47D8DCF2A9A1}">
  <ds:schemaRefs/>
</ds:datastoreItem>
</file>

<file path=customXml/itemProps3.xml><?xml version="1.0" encoding="utf-8"?>
<ds:datastoreItem xmlns:ds="http://schemas.openxmlformats.org/officeDocument/2006/customXml" ds:itemID="{F2D31A19-E9F5-4777-A9B3-9ED05A71D222}">
  <ds:schemaRefs/>
</ds:datastoreItem>
</file>

<file path=customXml/itemProps4.xml><?xml version="1.0" encoding="utf-8"?>
<ds:datastoreItem xmlns:ds="http://schemas.openxmlformats.org/officeDocument/2006/customXml" ds:itemID="{E089D165-D1FB-4BEA-96B0-3CFFC6C25FD5}">
  <ds:schemaRefs/>
</ds:datastoreItem>
</file>

<file path=customXml/itemProps5.xml><?xml version="1.0" encoding="utf-8"?>
<ds:datastoreItem xmlns:ds="http://schemas.openxmlformats.org/officeDocument/2006/customXml" ds:itemID="{288B5837-9741-4723-8E94-B4282CDA2FD1}">
  <ds:schemaRefs/>
</ds:datastoreItem>
</file>

<file path=customXml/itemProps6.xml><?xml version="1.0" encoding="utf-8"?>
<ds:datastoreItem xmlns:ds="http://schemas.openxmlformats.org/officeDocument/2006/customXml" ds:itemID="{D4D1B1F8-6BBF-4187-8833-6B4818D605E0}">
  <ds:schemaRefs/>
</ds:datastoreItem>
</file>

<file path=customXml/itemProps7.xml><?xml version="1.0" encoding="utf-8"?>
<ds:datastoreItem xmlns:ds="http://schemas.openxmlformats.org/officeDocument/2006/customXml" ds:itemID="{4F3D0C5E-4CFB-476D-8781-0C5732B4E1C3}">
  <ds:schemaRefs/>
</ds:datastoreItem>
</file>

<file path=customXml/itemProps8.xml><?xml version="1.0" encoding="utf-8"?>
<ds:datastoreItem xmlns:ds="http://schemas.openxmlformats.org/officeDocument/2006/customXml" ds:itemID="{BA14E0E2-3540-4CC2-8254-41D78783AA53}">
  <ds:schemaRefs/>
</ds:datastoreItem>
</file>

<file path=customXml/itemProps9.xml><?xml version="1.0" encoding="utf-8"?>
<ds:datastoreItem xmlns:ds="http://schemas.openxmlformats.org/officeDocument/2006/customXml" ds:itemID="{9B382903-2EF2-473B-A625-3D16FBA7980F}">
  <ds:schemaRefs/>
</ds:datastoreItem>
</file>

<file path=docProps/app.xml><?xml version="1.0" encoding="utf-8"?>
<Properties xmlns="http://schemas.openxmlformats.org/officeDocument/2006/extended-properties" xmlns:vt="http://schemas.openxmlformats.org/officeDocument/2006/docPropsVTypes">
  <Template>Meridia Corporate</Template>
  <TotalTime>1045</TotalTime>
  <Words>256</Words>
  <Application>Microsoft Office PowerPoint</Application>
  <PresentationFormat>Widescreen</PresentationFormat>
  <Paragraphs>30</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Meridia Corporate</vt:lpstr>
      <vt:lpstr>Conditional Branching</vt:lpstr>
      <vt:lpstr>Introduction</vt:lpstr>
      <vt:lpstr>Do you drive a car?</vt:lpstr>
      <vt:lpstr>Is it new or pre-owned?</vt:lpstr>
      <vt:lpstr>Do you own it or lease it?</vt:lpstr>
      <vt:lpstr>Hey, walking and taking public transport is healthy and responsible</vt:lpstr>
      <vt:lpstr>Congratulations Car Owner</vt:lpstr>
      <vt:lpstr>There’s nothing wrong with leasing</vt:lpstr>
      <vt:lpstr>Let’s hope the previous owner took care of your new ride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Simms</dc:creator>
  <cp:lastModifiedBy>Peter Babel</cp:lastModifiedBy>
  <cp:revision>75</cp:revision>
  <dcterms:created xsi:type="dcterms:W3CDTF">2019-04-09T11:38:59Z</dcterms:created>
  <dcterms:modified xsi:type="dcterms:W3CDTF">2019-04-11T10:17:21Z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Version">
    <vt:lpwstr>2.1</vt:lpwstr>
  </property>
  <property fmtid="{D5CDD505-2E9C-101B-9397-08002B2CF9AE}" pid="3" name="IsExistingPresentation">
    <vt:lpwstr>Yes</vt:lpwstr>
  </property>
  <property fmtid="{D5CDD505-2E9C-101B-9397-08002B2CF9AE}" pid="4" name="PresentationID">
    <vt:lpwstr>8efaa5bbe9094a218127addc0d5b1ae9</vt:lpwstr>
  </property>
</Properties>
</file>